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87" r:id="rId2"/>
    <p:sldId id="316" r:id="rId3"/>
    <p:sldId id="320" r:id="rId4"/>
    <p:sldId id="322" r:id="rId5"/>
    <p:sldId id="288" r:id="rId6"/>
    <p:sldId id="326" r:id="rId7"/>
    <p:sldId id="314" r:id="rId8"/>
    <p:sldId id="286" r:id="rId9"/>
    <p:sldId id="291" r:id="rId10"/>
    <p:sldId id="302" r:id="rId11"/>
    <p:sldId id="307" r:id="rId12"/>
    <p:sldId id="321" r:id="rId1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60" d="100"/>
          <a:sy n="60" d="100"/>
        </p:scale>
        <p:origin x="936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="1"/>
            </a:pPr>
            <a:r>
              <a:rPr lang="ru-RU" sz="1400" b="1" dirty="0"/>
              <a:t>Диаграмма сравнительного анализа результатов уровня успеваемости </a:t>
            </a:r>
            <a:r>
              <a:rPr lang="ru-RU" sz="1400" b="1" dirty="0" smtClean="0"/>
              <a:t>обучающихся </a:t>
            </a:r>
            <a:r>
              <a:rPr lang="ru-RU" sz="1400" b="1" dirty="0"/>
              <a:t>учителя </a:t>
            </a:r>
            <a:r>
              <a:rPr lang="ru-RU" sz="1400" b="1" dirty="0" smtClean="0"/>
              <a:t> </a:t>
            </a:r>
            <a:r>
              <a:rPr lang="ru-RU" sz="1400" b="1" dirty="0"/>
              <a:t>(в %) </a:t>
            </a:r>
          </a:p>
        </c:rich>
      </c:tx>
      <c:layout>
        <c:manualLayout>
          <c:xMode val="edge"/>
          <c:yMode val="edge"/>
          <c:x val="0.19388692038495189"/>
          <c:y val="4.7387369498308345E-2"/>
        </c:manualLayout>
      </c:layout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0664916885389321E-4"/>
          <c:y val="0.24170708050436465"/>
          <c:w val="0.79013666940232452"/>
          <c:h val="0.52151339957384091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Показатель учителя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4"/>
                <c:pt idx="0">
                  <c:v>2016-2017</c:v>
                </c:pt>
                <c:pt idx="1">
                  <c:v>2017-2018</c:v>
                </c:pt>
                <c:pt idx="2">
                  <c:v>2018-2019</c:v>
                </c:pt>
                <c:pt idx="3">
                  <c:v>2019-2020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  <c:pt idx="3">
                  <c:v>100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39544528"/>
        <c:axId val="139544136"/>
        <c:axId val="0"/>
      </c:bar3DChart>
      <c:catAx>
        <c:axId val="13954452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 b="1"/>
            </a:pPr>
            <a:endParaRPr lang="ru-RU"/>
          </a:p>
        </c:txPr>
        <c:crossAx val="139544136"/>
        <c:crosses val="autoZero"/>
        <c:auto val="1"/>
        <c:lblAlgn val="ctr"/>
        <c:lblOffset val="100"/>
        <c:noMultiLvlLbl val="0"/>
      </c:catAx>
      <c:valAx>
        <c:axId val="13954413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ru-RU"/>
          </a:p>
        </c:txPr>
        <c:crossAx val="13954452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9030293088363945"/>
          <c:y val="0.33934680486348351"/>
          <c:w val="0.20691929133858267"/>
          <c:h val="0.26258664500390461"/>
        </c:manualLayout>
      </c:layout>
      <c:overlay val="0"/>
      <c:txPr>
        <a:bodyPr/>
        <a:lstStyle/>
        <a:p>
          <a:pPr>
            <a:defRPr sz="1400"/>
          </a:pPr>
          <a:endParaRPr lang="ru-RU"/>
        </a:p>
      </c:txPr>
    </c:legend>
    <c:plotVisOnly val="1"/>
    <c:dispBlanksAs val="gap"/>
    <c:showDLblsOverMax val="0"/>
  </c:chart>
  <c:spPr>
    <a:solidFill>
      <a:srgbClr val="0070C0"/>
    </a:solidFill>
    <a:ln>
      <a:noFill/>
    </a:ln>
  </c:spPr>
  <c:txPr>
    <a:bodyPr/>
    <a:lstStyle/>
    <a:p>
      <a:pPr>
        <a:defRPr sz="900"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  <c:spPr>
        <a:solidFill>
          <a:srgbClr val="0070C0"/>
        </a:solidFill>
      </c:spPr>
    </c:sideWall>
    <c:backWall>
      <c:thickness val="0"/>
      <c:spPr>
        <a:solidFill>
          <a:srgbClr val="0070C0"/>
        </a:solidFill>
      </c:spPr>
    </c:backWall>
    <c:plotArea>
      <c:layout>
        <c:manualLayout>
          <c:layoutTarget val="inner"/>
          <c:xMode val="edge"/>
          <c:yMode val="edge"/>
          <c:x val="9.0425596285895696E-3"/>
          <c:y val="0.27933600457927876"/>
          <c:w val="0.78507816200332958"/>
          <c:h val="0.47819118488838008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Показатель учителя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4"/>
                <c:pt idx="0">
                  <c:v>2016-2017</c:v>
                </c:pt>
                <c:pt idx="1">
                  <c:v>2017-2018</c:v>
                </c:pt>
                <c:pt idx="2">
                  <c:v>2018-2019</c:v>
                </c:pt>
                <c:pt idx="3">
                  <c:v>2019-2020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31</c:v>
                </c:pt>
                <c:pt idx="1">
                  <c:v>32</c:v>
                </c:pt>
                <c:pt idx="2">
                  <c:v>35</c:v>
                </c:pt>
                <c:pt idx="3">
                  <c:v>35.700000000000003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39545704"/>
        <c:axId val="139544920"/>
        <c:axId val="0"/>
      </c:bar3DChart>
      <c:catAx>
        <c:axId val="13954570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139544920"/>
        <c:crosses val="autoZero"/>
        <c:auto val="1"/>
        <c:lblAlgn val="ctr"/>
        <c:lblOffset val="100"/>
        <c:noMultiLvlLbl val="0"/>
      </c:catAx>
      <c:valAx>
        <c:axId val="13954492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13954570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8460781085717901"/>
          <c:y val="0.4174304461942257"/>
          <c:w val="0.2101001627412771"/>
          <c:h val="0.2533805774278215"/>
        </c:manualLayout>
      </c:layout>
      <c:overlay val="0"/>
      <c:txPr>
        <a:bodyPr/>
        <a:lstStyle/>
        <a:p>
          <a:pPr>
            <a:defRPr sz="1400"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rgbClr val="0070C0"/>
    </a:solidFill>
    <a:ln>
      <a:noFill/>
    </a:ln>
  </c:spPr>
  <c:txPr>
    <a:bodyPr/>
    <a:lstStyle/>
    <a:p>
      <a:pPr>
        <a:defRPr sz="900"/>
      </a:pPr>
      <a:endParaRPr lang="ru-RU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5B3A79-226D-4470-9A55-ED3DDB260BEA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63FF4F-AE33-44C2-A83A-B1525AF0D1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32350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171C0F-2759-427D-B3AD-00F46D48F9D3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69859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B4418D-944E-4888-9FD4-0D1A0E6D0A14}" type="datetimeFigureOut">
              <a:rPr lang="ru-RU"/>
              <a:pPr>
                <a:defRPr/>
              </a:pPr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B1241E-027D-409E-B51E-22A235973B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F72653-D4B4-4406-A9C3-E783DE5F0331}" type="datetimeFigureOut">
              <a:rPr lang="ru-RU"/>
              <a:pPr>
                <a:defRPr/>
              </a:pPr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AB75C3-81C7-4232-941F-97AB158867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4BB668-C6D7-4DA5-84B6-8416D787A13E}" type="datetimeFigureOut">
              <a:rPr lang="ru-RU"/>
              <a:pPr>
                <a:defRPr/>
              </a:pPr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C470BB-9D79-4309-9BFD-C63500E8C2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342AAF-F549-460B-95A9-33212780BF3C}" type="datetimeFigureOut">
              <a:rPr lang="ru-RU"/>
              <a:pPr>
                <a:defRPr/>
              </a:pPr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77BF73-E73F-4AAB-92F9-3812E081F8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186D23-89A3-43F8-8A74-28C7C6234894}" type="datetimeFigureOut">
              <a:rPr lang="ru-RU"/>
              <a:pPr>
                <a:defRPr/>
              </a:pPr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040405-77D7-441D-9487-5B477E6188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3E0461-E7A8-4FA6-81B9-25210007E281}" type="datetimeFigureOut">
              <a:rPr lang="ru-RU"/>
              <a:pPr>
                <a:defRPr/>
              </a:pPr>
              <a:t>13.05.2020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7D37A9-0932-47A5-B852-3237DF4EFE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11AF2B-8C9B-4623-B619-35686AEEBE36}" type="datetimeFigureOut">
              <a:rPr lang="ru-RU"/>
              <a:pPr>
                <a:defRPr/>
              </a:pPr>
              <a:t>13.05.2020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97F736-B92D-4D69-930B-34F36A4205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4C8824-66E9-4604-ABE9-8E1ECEAFB6EA}" type="datetimeFigureOut">
              <a:rPr lang="ru-RU"/>
              <a:pPr>
                <a:defRPr/>
              </a:pPr>
              <a:t>13.05.2020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CF5BD9-9B6D-43F3-96D5-57F4479E19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83632A-019B-4D09-A6F0-019978231A54}" type="datetimeFigureOut">
              <a:rPr lang="ru-RU"/>
              <a:pPr>
                <a:defRPr/>
              </a:pPr>
              <a:t>13.05.2020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0E06BD-63FC-43B6-9DB5-6A033D2067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D529E5-1ECA-41A9-9EF2-29CA17628C1F}" type="datetimeFigureOut">
              <a:rPr lang="ru-RU"/>
              <a:pPr>
                <a:defRPr/>
              </a:pPr>
              <a:t>13.05.2020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EA974C-DB8A-4094-A1B8-44CEC0E9C88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85FFCC-257C-4D29-AE00-C09D5D6AD6C5}" type="datetimeFigureOut">
              <a:rPr lang="ru-RU"/>
              <a:pPr>
                <a:defRPr/>
              </a:pPr>
              <a:t>13.05.2020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66EA9D-CF0D-4A56-86FC-9F63852DFE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93EF0EB-018C-466C-BB37-A7D8E0055768}" type="datetimeFigureOut">
              <a:rPr lang="ru-RU"/>
              <a:pPr>
                <a:defRPr/>
              </a:pPr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2AC49D3-55D7-4255-B929-D169DBFD71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2.%20&#1042;&#1086;&#1089;&#1087;&#1080;&#1090;&#1072;&#1090;&#1077;&#1083;&#1100;&#1085;&#1072;&#1103;%20&#1088;&#1072;&#1073;&#1086;&#1090;&#1072;%20&#1089;%20&#1086;&#1073;&#1091;&#1095;&#1072;&#1102;&#1097;&#1080;&#1084;&#1080;&#1089;&#1103;" TargetMode="External"/><Relationship Id="rId2" Type="http://schemas.openxmlformats.org/officeDocument/2006/relationships/hyperlink" Target="1.%20&#1040;&#1074;&#1090;&#1086;&#1088;&#1089;&#1082;&#1080;&#1077;%20&#1084;&#1077;&#1090;&#1086;&#1076;&#1080;&#1095;&#1077;&#1089;&#1082;&#1080;&#1077;%20&#1088;&#1072;&#1079;&#1088;&#1072;&#1073;&#1086;&#1090;&#1082;&#1080;%20&#1087;&#1086;%20&#1087;&#1088;&#1077;&#1076;&#1084;&#1077;&#1090;&#1072;&#1084;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3.%20&#1042;&#1099;&#1089;&#1090;&#1091;&#1087;&#1083;&#1077;&#1085;&#1080;&#1077;%20&#1085;&#1072;%20&#1089;&#1077;&#1084;&#1080;&#1085;&#1072;&#1088;&#1072;&#1093;,%20&#1082;&#1091;&#1088;&#1089;&#1072;&#1093;" TargetMode="External"/><Relationship Id="rId4" Type="http://schemas.openxmlformats.org/officeDocument/2006/relationships/hyperlink" Target="4.%20&#1055;&#1088;&#1086;&#1077;&#1082;&#1090;&#1085;&#1086;-&#1080;&#1089;&#1089;&#1083;&#1077;&#1076;&#1086;&#1074;&#1072;&#1090;&#1077;&#1083;&#1100;&#1089;&#1082;&#1072;&#1103;%20&#1076;&#1077;&#1103;&#1090;&#1077;&#1083;&#1100;&#1085;&#1086;&#1089;&#1090;&#1100;%20&#1096;&#1082;&#1086;&#1083;&#1100;&#1085;&#1080;&#1082;&#1086;&#1074;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1.%20&#1040;&#1074;&#1090;&#1086;&#1088;&#1089;&#1082;&#1080;&#1077;%20&#1084;&#1077;&#1090;&#1086;&#1076;&#1080;&#1095;&#1077;&#1089;&#1082;&#1080;&#1077;%20&#1088;&#1072;&#1079;&#1088;&#1072;&#1073;&#1086;&#1090;&#1082;&#1080;%20&#1087;&#1086;%20&#1087;&#1088;&#1077;&#1076;&#1084;&#1077;&#1090;&#1072;&#1084;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6"/>
          </a:solidFill>
        </p:spPr>
        <p:txBody>
          <a:bodyPr/>
          <a:lstStyle/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Публичная презентация общественности и профессиональному сообществу результатов педагогической деятельности учителя математики МБОУ «ВСОШ №14»г.Улан-Удэ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Норбоевой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Т.Д.</a:t>
            </a:r>
          </a:p>
          <a:p>
            <a:endParaRPr lang="ru-RU" sz="4800" dirty="0" smtClean="0"/>
          </a:p>
          <a:p>
            <a:endParaRPr lang="ru-RU" sz="4800" dirty="0"/>
          </a:p>
          <a:p>
            <a:r>
              <a:rPr lang="ru-RU" sz="4800" dirty="0" smtClean="0"/>
              <a:t>                                 </a:t>
            </a:r>
          </a:p>
          <a:p>
            <a:r>
              <a:rPr lang="ru-RU" sz="4800" dirty="0"/>
              <a:t> </a:t>
            </a:r>
            <a:r>
              <a:rPr lang="ru-RU" sz="4800" dirty="0" smtClean="0"/>
              <a:t>                                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7971524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764704"/>
            <a:ext cx="7886700" cy="1209152"/>
          </a:xfrm>
        </p:spPr>
        <p:txBody>
          <a:bodyPr/>
          <a:lstStyle/>
          <a:p>
            <a:r>
              <a:rPr lang="ru-RU" sz="2000" dirty="0" smtClean="0"/>
              <a:t>Общественные организации</a:t>
            </a:r>
            <a:endParaRPr lang="ru-RU" sz="20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1738673"/>
            <a:ext cx="2726661" cy="2471416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2891" y="1766847"/>
            <a:ext cx="2296809" cy="2376263"/>
          </a:xfrm>
          <a:prstGeom prst="rect">
            <a:avLst/>
          </a:prstGeom>
        </p:spPr>
      </p:pic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322" y="1719271"/>
            <a:ext cx="2808312" cy="2471416"/>
          </a:xfrm>
        </p:spPr>
      </p:pic>
      <p:pic>
        <p:nvPicPr>
          <p:cNvPr id="9" name="Объект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2891" y="4365104"/>
            <a:ext cx="2294235" cy="1969409"/>
          </a:xfrm>
          <a:prstGeom prst="rect">
            <a:avLst/>
          </a:prstGeom>
        </p:spPr>
      </p:pic>
      <p:pic>
        <p:nvPicPr>
          <p:cNvPr id="10" name="Объект 4">
            <a:extLst>
              <a:ext uri="{FF2B5EF4-FFF2-40B4-BE49-F238E27FC236}">
                <a16:creationId xmlns="" xmlns:a16="http://schemas.microsoft.com/office/drawing/2014/main" id="{D88EF601-24D7-4678-8B82-0A9190648F0F}"/>
              </a:ext>
            </a:extLst>
          </p:cNvPr>
          <p:cNvPicPr>
            <a:picLocks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322" y="4365103"/>
            <a:ext cx="2808312" cy="19694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4384505"/>
            <a:ext cx="2736304" cy="1995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5747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800" dirty="0" smtClean="0"/>
              <a:t>Библиотека им. И. Калашникова ,  БГУ</a:t>
            </a:r>
            <a:endParaRPr lang="ru-RU" sz="1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253" y="1535113"/>
            <a:ext cx="2403555" cy="2463006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6084168" y="1535113"/>
            <a:ext cx="2602632" cy="246300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8954" y="3998119"/>
            <a:ext cx="2384854" cy="2376264"/>
          </a:xfrm>
          <a:prstGeom prst="rect">
            <a:avLst/>
          </a:prstGeom>
        </p:spPr>
      </p:pic>
      <p:pic>
        <p:nvPicPr>
          <p:cNvPr id="10" name="Объект 10">
            <a:extLst>
              <a:ext uri="{FF2B5EF4-FFF2-40B4-BE49-F238E27FC236}">
                <a16:creationId xmlns:a16="http://schemas.microsoft.com/office/drawing/2014/main" xmlns="" id="{6CC83268-3962-4B75-A11F-AAC87833E78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76980" y="3933056"/>
            <a:ext cx="2602632" cy="23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Объект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1445" y="1535114"/>
            <a:ext cx="2945086" cy="2463006"/>
          </a:xfrm>
          <a:prstGeom prst="rect">
            <a:avLst/>
          </a:prstGeom>
        </p:spPr>
      </p:pic>
      <p:pic>
        <p:nvPicPr>
          <p:cNvPr id="12" name="Объект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4256" y="3998119"/>
            <a:ext cx="2952275" cy="2376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7996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7335682"/>
              </p:ext>
            </p:extLst>
          </p:nvPr>
        </p:nvGraphicFramePr>
        <p:xfrm>
          <a:off x="0" y="764704"/>
          <a:ext cx="9144002" cy="4184210"/>
        </p:xfrm>
        <a:graphic>
          <a:graphicData uri="http://schemas.openxmlformats.org/drawingml/2006/table">
            <a:tbl>
              <a:tblPr firstRow="1" bandRow="1">
                <a:tableStyleId>{775DCB02-9BB8-47FD-8907-85C794F793BA}</a:tableStyleId>
              </a:tblPr>
              <a:tblGrid>
                <a:gridCol w="642911"/>
                <a:gridCol w="8501091"/>
              </a:tblGrid>
              <a:tr h="836842">
                <a:tc gridSpan="2"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ПРИЛОЖЕНИЯ</a:t>
                      </a:r>
                      <a:endParaRPr lang="ru-RU" sz="2000" dirty="0"/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836842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1</a:t>
                      </a:r>
                      <a:endParaRPr lang="ru-RU" sz="20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kern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2" action="ppaction://hlinkfile"/>
                        </a:rPr>
                        <a:t>Авторские методические разработки</a:t>
                      </a:r>
                      <a:r>
                        <a:rPr lang="ru-RU" sz="2000" kern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 </a:t>
                      </a:r>
                      <a:r>
                        <a:rPr lang="ru-RU" sz="2000" kern="12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прил</a:t>
                      </a:r>
                      <a:r>
                        <a:rPr lang="ru-RU" sz="2000" kern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2000" b="0" i="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836842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2</a:t>
                      </a:r>
                      <a:endParaRPr lang="ru-RU" sz="20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kern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3" action="ppaction://hlinkfile"/>
                        </a:rPr>
                        <a:t>Воспитательная работа с обучающимися</a:t>
                      </a:r>
                      <a:r>
                        <a:rPr lang="ru-RU" sz="2000" kern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 </a:t>
                      </a:r>
                      <a:r>
                        <a:rPr lang="ru-RU" sz="2000" kern="12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прил</a:t>
                      </a:r>
                      <a:r>
                        <a:rPr lang="ru-RU" sz="2000" kern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2000" b="0" i="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836842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3</a:t>
                      </a:r>
                      <a:endParaRPr lang="ru-RU" sz="20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kern="120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4" action="ppaction://hlinkfile"/>
                        </a:rPr>
                        <a:t>Проектная деятельность</a:t>
                      </a:r>
                      <a:r>
                        <a:rPr lang="ru-RU" sz="2000" kern="120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ru-RU" sz="2000" kern="12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прил</a:t>
                      </a:r>
                      <a:r>
                        <a:rPr lang="ru-RU" sz="2000" kern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2000" b="0" i="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836842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4</a:t>
                      </a:r>
                      <a:endParaRPr lang="ru-RU" sz="20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5" action="ppaction://hlinkfile"/>
                        </a:rPr>
                        <a:t>Выступление на семинарах, курсах</a:t>
                      </a:r>
                      <a:endParaRPr lang="ru-RU" sz="2000" b="0" i="0" dirty="0" smtClean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endParaRPr lang="ru-RU" sz="2000" b="0" i="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71085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179512" y="1466171"/>
            <a:ext cx="8964488" cy="427809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ДАТА РОЖДЕНИЯ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24.05.1961 г.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МЕСТО РАБОТЫ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– МБОУ «Вечерняя (сменная) общеобразовательная школа №14»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ДОЛЖНОСТЬ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– учитель математики и физики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КВАЛИФИКАЦИОННАЯ КАТЕГОРИЯ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- высшая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/>
            </a:r>
            <a:b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ПРОФЕССИОНАЛЬНОЕ ОБРАЗОВАНИЕ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Окончила: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1983 г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–БГПИ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им.Д.Банзарова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присвоена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квалификация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– учитель математики и физики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ТРУДОВОЙ И ПЕДАГОГИЧЕСКИЙ СТАЖ РАБОТЫ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 1983 г-2013г –учитель математики МБОУ «СОШ №4»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С 2013- по настоящее время – учитель математики и физики  МБОУ «ВСОШ№14»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присвоена первая квалификационная категория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itchFamily="18" charset="0"/>
              <a:cs typeface="Times New Roman" panose="02020603050405020304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Стаж педагогической  работы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на 01.09.2019 г. -36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Стаж работы в данной школе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на 01.09.2019 г. -7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4634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0667352"/>
              </p:ext>
            </p:extLst>
          </p:nvPr>
        </p:nvGraphicFramePr>
        <p:xfrm>
          <a:off x="0" y="0"/>
          <a:ext cx="9144000" cy="5929329"/>
        </p:xfrm>
        <a:graphic>
          <a:graphicData uri="http://schemas.openxmlformats.org/drawingml/2006/table">
            <a:tbl>
              <a:tblPr firstRow="1" bandRow="1">
                <a:tableStyleId>{775DCB02-9BB8-47FD-8907-85C794F793BA}</a:tableStyleId>
              </a:tblPr>
              <a:tblGrid>
                <a:gridCol w="857224"/>
                <a:gridCol w="8286776"/>
              </a:tblGrid>
              <a:tr h="1050559">
                <a:tc gridSpan="2">
                  <a:txBody>
                    <a:bodyPr/>
                    <a:lstStyle/>
                    <a:p>
                      <a:pPr algn="ctr"/>
                      <a:r>
                        <a:rPr lang="ru-RU" sz="2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Информация о профессиональных достижениях учителя</a:t>
                      </a:r>
                      <a:endParaRPr lang="ru-RU" sz="2800" dirty="0"/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648065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1</a:t>
                      </a:r>
                      <a:endParaRPr lang="ru-RU" sz="20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b="0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hlinkClick r:id="" action="ppaction://noaction"/>
                        </a:rPr>
                        <a:t>Учебные достижения обучающихся</a:t>
                      </a:r>
                      <a:endParaRPr lang="ru-RU" sz="1600" b="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648065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2</a:t>
                      </a:r>
                      <a:endParaRPr lang="ru-RU" sz="20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b="0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hlinkClick r:id="" action="ppaction://noaction"/>
                        </a:rPr>
                        <a:t>Внеурочная деятельность обучающихся</a:t>
                      </a:r>
                      <a:endParaRPr lang="ru-RU" sz="1600" b="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648065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3</a:t>
                      </a:r>
                      <a:endParaRPr lang="ru-RU" sz="20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b="0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hlinkClick r:id="" action="ppaction://noaction"/>
                        </a:rPr>
                        <a:t>Приобретение обучающимися позитивного социального опыта</a:t>
                      </a:r>
                      <a:endParaRPr lang="ru-RU" sz="1600" b="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500798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4</a:t>
                      </a:r>
                      <a:endParaRPr lang="ru-RU" sz="20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b="0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hlinkClick r:id="" action="ppaction://noaction"/>
                        </a:rPr>
                        <a:t>Использование современных образовательных технологий, в том числе информационно-коммуникационных, в процессе обучения предмету и в воспитательной работе</a:t>
                      </a:r>
                      <a:endParaRPr lang="ru-RU" sz="1600" b="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785712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5</a:t>
                      </a:r>
                      <a:endParaRPr lang="ru-RU" sz="20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b="0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hlinkClick r:id="rId3" action="ppaction://hlinkfile"/>
                        </a:rPr>
                        <a:t>Собственная методическая система учителя, апробированная в профессиональном сообществе</a:t>
                      </a:r>
                      <a:endParaRPr lang="ru-RU" sz="1600" b="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648065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6</a:t>
                      </a:r>
                      <a:endParaRPr lang="ru-RU" sz="20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b="0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hlinkClick r:id="" action="ppaction://noaction"/>
                        </a:rPr>
                        <a:t>Профессиональное развитие учителя</a:t>
                      </a:r>
                      <a:endParaRPr lang="ru-RU" sz="1600" b="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29061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3610319270"/>
              </p:ext>
            </p:extLst>
          </p:nvPr>
        </p:nvGraphicFramePr>
        <p:xfrm>
          <a:off x="-47465" y="116632"/>
          <a:ext cx="9144000" cy="33089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Диаграмма 4"/>
          <p:cNvGraphicFramePr/>
          <p:nvPr>
            <p:extLst/>
          </p:nvPr>
        </p:nvGraphicFramePr>
        <p:xfrm>
          <a:off x="0" y="3429000"/>
          <a:ext cx="9114467" cy="3429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777855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Проектная деятельность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6"/>
          </a:solidFill>
        </p:spPr>
        <p:txBody>
          <a:bodyPr/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Победитель конкурсов грантов в форме субсидий на реализацию социальных проектов для молодежи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2013 – «Выбери жизнь»</a:t>
            </a:r>
          </a:p>
          <a:p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2017- «За решеткой женские глаза»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2018- «Вернуть маму»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2019 «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чистого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листа»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2020 «Путь к себе, счастливой»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42152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2016г-  «Самый классный ,классный»</a:t>
            </a:r>
          </a:p>
          <a:p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2018г-Республиканская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НПК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педагогов   УИС</a:t>
            </a:r>
          </a:p>
          <a:p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2019г-Республиканская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НПК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педагогов    УИС</a:t>
            </a:r>
          </a:p>
          <a:p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2019г-Республиканская НПК педагогов    УИС</a:t>
            </a:r>
          </a:p>
          <a:p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2020г-Республиканская НПК педагогов  г . Улан-Удэ    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3">
            <a:hlinkClick r:id="" action="ppaction://noaction"/>
          </p:cNvPr>
          <p:cNvSpPr>
            <a:spLocks noGrp="1"/>
          </p:cNvSpPr>
          <p:nvPr>
            <p:ph type="title"/>
          </p:nvPr>
        </p:nvSpPr>
        <p:spPr>
          <a:xfrm>
            <a:off x="479283" y="260648"/>
            <a:ext cx="8229600" cy="1143000"/>
          </a:xfrm>
          <a:prstGeom prst="flowChartPunchedTap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Выступление на семинарах,  конференциях , конкурсах.</a:t>
            </a:r>
            <a:endParaRPr lang="ru-RU" sz="1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33991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/>
              <a:t>Школа-как ресурсный центр социального партнерства</a:t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82435" y="1427206"/>
            <a:ext cx="4038600" cy="4525963"/>
          </a:xfrm>
        </p:spPr>
        <p:txBody>
          <a:bodyPr/>
          <a:lstStyle/>
          <a:p>
            <a:r>
              <a:rPr lang="ru-RU" dirty="0" smtClean="0"/>
              <a:t>Центр Культуры и </a:t>
            </a:r>
          </a:p>
          <a:p>
            <a:r>
              <a:rPr lang="ru-RU" dirty="0" smtClean="0"/>
              <a:t>Досуга при Администрации г. Улан-Удэ</a:t>
            </a:r>
          </a:p>
          <a:p>
            <a:r>
              <a:rPr lang="ru-RU" dirty="0" smtClean="0"/>
              <a:t>Библиотека им. </a:t>
            </a:r>
            <a:r>
              <a:rPr lang="ru-RU" dirty="0" err="1" smtClean="0"/>
              <a:t>И.Калашникова</a:t>
            </a:r>
            <a:endParaRPr lang="ru-RU" dirty="0" smtClean="0"/>
          </a:p>
          <a:p>
            <a:r>
              <a:rPr lang="ru-RU" dirty="0" smtClean="0"/>
              <a:t>Ассоциация приемных семей</a:t>
            </a:r>
          </a:p>
          <a:p>
            <a:r>
              <a:rPr lang="ru-RU" dirty="0" smtClean="0"/>
              <a:t>О.О. «Семья»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/>
              <a:t>РЦНТ</a:t>
            </a:r>
          </a:p>
          <a:p>
            <a:r>
              <a:rPr lang="ru-RU" dirty="0" smtClean="0"/>
              <a:t> ГРД Т им .</a:t>
            </a:r>
            <a:r>
              <a:rPr lang="ru-RU" dirty="0" err="1" smtClean="0"/>
              <a:t>Н.Бестужева</a:t>
            </a:r>
            <a:endParaRPr lang="ru-RU" dirty="0" smtClean="0"/>
          </a:p>
          <a:p>
            <a:r>
              <a:rPr lang="ru-RU" dirty="0" smtClean="0"/>
              <a:t>БГУ </a:t>
            </a:r>
          </a:p>
          <a:p>
            <a:r>
              <a:rPr lang="ru-RU" dirty="0" smtClean="0"/>
              <a:t>Общественные организации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03185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/>
              <a:t>Театр танца и песни Байкал</a:t>
            </a:r>
            <a:endParaRPr lang="ru-RU" sz="3600" b="1" dirty="0"/>
          </a:p>
        </p:txBody>
      </p:sp>
      <p:pic>
        <p:nvPicPr>
          <p:cNvPr id="5" name="Picture 2" descr="C:\Users\titzh\Desktop\норбоева т.д\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596" y="1643050"/>
            <a:ext cx="3797677" cy="22860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937" name="Picture 1" descr="C:\Users\Админ\Desktop\2018\_Qo979NGXYc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1643050"/>
            <a:ext cx="3429024" cy="2364015"/>
          </a:xfrm>
          <a:prstGeom prst="rect">
            <a:avLst/>
          </a:prstGeom>
          <a:noFill/>
        </p:spPr>
      </p:pic>
      <p:pic>
        <p:nvPicPr>
          <p:cNvPr id="39938" name="Picture 2" descr="C:\Users\Админ\Desktop\2018\CzSoncnI3N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4" y="4071942"/>
            <a:ext cx="3714776" cy="2607442"/>
          </a:xfrm>
          <a:prstGeom prst="rect">
            <a:avLst/>
          </a:prstGeom>
          <a:noFill/>
        </p:spPr>
      </p:pic>
      <p:pic>
        <p:nvPicPr>
          <p:cNvPr id="39939" name="Picture 3" descr="C:\Users\Админ\Desktop\2018\wlzJ6WSqp2s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4876" y="4233710"/>
            <a:ext cx="3149022" cy="241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dirty="0" smtClean="0"/>
              <a:t>Творческие коллективы</a:t>
            </a:r>
            <a:endParaRPr lang="ru-RU" sz="2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1" y="2081819"/>
            <a:ext cx="3868340" cy="26706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573191" y="2096301"/>
            <a:ext cx="3887391" cy="252579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" name="Объект 9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339572"/>
            <a:ext cx="3868340" cy="2919411"/>
          </a:xfrm>
        </p:spPr>
      </p:pic>
      <p:pic>
        <p:nvPicPr>
          <p:cNvPr id="9" name="Объект 4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8181" y="1268760"/>
            <a:ext cx="3746227" cy="2919411"/>
          </a:xfrm>
        </p:spPr>
      </p:pic>
      <p:pic>
        <p:nvPicPr>
          <p:cNvPr id="7" name="Объект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200" y="3833664"/>
            <a:ext cx="3868340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Объект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98181" y="4077072"/>
            <a:ext cx="3746227" cy="2780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2358220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635</TotalTime>
  <Words>275</Words>
  <Application>Microsoft Office PowerPoint</Application>
  <PresentationFormat>Экран (4:3)</PresentationFormat>
  <Paragraphs>82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 Unicode MS</vt:lpstr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Проектная деятельность</vt:lpstr>
      <vt:lpstr>Выступление на семинарах,  конференциях , конкурсах.</vt:lpstr>
      <vt:lpstr>Школа-как ресурсный центр социального партнерства </vt:lpstr>
      <vt:lpstr>Театр танца и песни Байкал</vt:lpstr>
      <vt:lpstr>Творческие коллективы</vt:lpstr>
      <vt:lpstr>Общественные организации</vt:lpstr>
      <vt:lpstr>Библиотека им. И. Калашникова ,  БГУ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 решеткой женские глаза</dc:title>
  <dc:creator>evgenie tit</dc:creator>
  <cp:lastModifiedBy>Мальцева</cp:lastModifiedBy>
  <cp:revision>80</cp:revision>
  <dcterms:created xsi:type="dcterms:W3CDTF">2017-10-24T01:09:24Z</dcterms:created>
  <dcterms:modified xsi:type="dcterms:W3CDTF">2020-05-13T12:05:54Z</dcterms:modified>
</cp:coreProperties>
</file>