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316" r:id="rId3"/>
    <p:sldId id="320" r:id="rId4"/>
    <p:sldId id="322" r:id="rId5"/>
    <p:sldId id="288" r:id="rId6"/>
    <p:sldId id="326" r:id="rId7"/>
    <p:sldId id="314" r:id="rId8"/>
    <p:sldId id="286" r:id="rId9"/>
    <p:sldId id="291" r:id="rId10"/>
    <p:sldId id="302" r:id="rId11"/>
    <p:sldId id="307" r:id="rId12"/>
    <p:sldId id="32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ru-RU" sz="1400" b="1" dirty="0"/>
              <a:t>Диаграмма сравнительного анализа результатов уровня успеваемости </a:t>
            </a:r>
            <a:r>
              <a:rPr lang="ru-RU" sz="1400" b="1" dirty="0" smtClean="0"/>
              <a:t>обучающихся </a:t>
            </a:r>
            <a:r>
              <a:rPr lang="ru-RU" sz="1400" b="1" dirty="0"/>
              <a:t>учителя </a:t>
            </a:r>
            <a:r>
              <a:rPr lang="ru-RU" sz="1400" b="1" dirty="0" smtClean="0"/>
              <a:t> </a:t>
            </a:r>
            <a:r>
              <a:rPr lang="ru-RU" sz="1400" b="1" dirty="0"/>
              <a:t>(в %) </a:t>
            </a:r>
          </a:p>
        </c:rich>
      </c:tx>
      <c:layout>
        <c:manualLayout>
          <c:xMode val="edge"/>
          <c:yMode val="edge"/>
          <c:x val="0.19388692038495189"/>
          <c:y val="4.73873694983083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64916885389321E-4"/>
          <c:y val="0.24170708050436465"/>
          <c:w val="0.79013666940232452"/>
          <c:h val="0.52151339957384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учителя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544528"/>
        <c:axId val="139544136"/>
        <c:axId val="0"/>
      </c:bar3DChart>
      <c:catAx>
        <c:axId val="13954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9544136"/>
        <c:crosses val="autoZero"/>
        <c:auto val="1"/>
        <c:lblAlgn val="ctr"/>
        <c:lblOffset val="100"/>
        <c:noMultiLvlLbl val="0"/>
      </c:catAx>
      <c:valAx>
        <c:axId val="139544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954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30293088363945"/>
          <c:y val="0.33934680486348351"/>
          <c:w val="0.20691929133858267"/>
          <c:h val="0.262586645003904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0070C0"/>
        </a:solidFill>
      </c:spPr>
    </c:sideWall>
    <c:backWall>
      <c:thickness val="0"/>
      <c:spPr>
        <a:solidFill>
          <a:srgbClr val="0070C0"/>
        </a:solidFill>
      </c:spPr>
    </c:backWall>
    <c:plotArea>
      <c:layout>
        <c:manualLayout>
          <c:layoutTarget val="inner"/>
          <c:xMode val="edge"/>
          <c:yMode val="edge"/>
          <c:x val="9.0425596285895696E-3"/>
          <c:y val="0.27933600457927876"/>
          <c:w val="0.78507816200332958"/>
          <c:h val="0.478191184888380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учителя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35</c:v>
                </c:pt>
                <c:pt idx="3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545704"/>
        <c:axId val="139544920"/>
        <c:axId val="0"/>
      </c:bar3DChart>
      <c:catAx>
        <c:axId val="139545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544920"/>
        <c:crosses val="autoZero"/>
        <c:auto val="1"/>
        <c:lblAlgn val="ctr"/>
        <c:lblOffset val="100"/>
        <c:noMultiLvlLbl val="0"/>
      </c:catAx>
      <c:valAx>
        <c:axId val="13954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545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460781085717901"/>
          <c:y val="0.4174304461942257"/>
          <c:w val="0.2101001627412771"/>
          <c:h val="0.253380577427821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3A79-226D-4470-9A55-ED3DDB260BE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FF4F-AE33-44C2-A83A-B1525AF0D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3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71C0F-2759-427D-B3AD-00F46D48F9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8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418D-944E-4888-9FD4-0D1A0E6D0A1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241E-027D-409E-B51E-22A235973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2653-D4B4-4406-A9C3-E783DE5F033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75C3-81C7-4232-941F-97AB15886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B668-C6D7-4DA5-84B6-8416D787A13E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70BB-9D79-4309-9BFD-C63500E8C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2AAF-F549-460B-95A9-33212780BF3C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BF73-E73F-4AAB-92F9-3812E081F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6D23-89A3-43F8-8A74-28C7C623489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0405-77D7-441D-9487-5B477E618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0461-E7A8-4FA6-81B9-25210007E281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37A9-0932-47A5-B852-3237DF4EF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AF2B-8C9B-4623-B619-35686AEEBE36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F736-B92D-4D69-930B-34F36A420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824-66E9-4604-ABE9-8E1ECEAFB6EA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5BD9-9B6D-43F3-96D5-57F4479E1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632A-019B-4D09-A6F0-019978231A54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06BD-63FC-43B6-9DB5-6A033D206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29E5-1ECA-41A9-9EF2-29CA17628C1F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974C-DB8A-4094-A1B8-44CEC0E9C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FFCC-257C-4D29-AE00-C09D5D6AD6C5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EA9D-CF0D-4A56-86FC-9F63852DF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EF0EB-018C-466C-BB37-A7D8E0055768}" type="datetimeFigureOut">
              <a:rPr lang="ru-RU"/>
              <a:pPr>
                <a:defRPr/>
              </a:pPr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C49D3-55D7-4255-B929-D169DBFD7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2.%20&#1042;&#1086;&#1089;&#1087;&#1080;&#1090;&#1072;&#1090;&#1077;&#1083;&#1100;&#1085;&#1072;&#1103;%20&#1088;&#1072;&#1073;&#1086;&#1090;&#1072;%20&#1089;%20&#1086;&#1073;&#1091;&#1095;&#1072;&#1102;&#1097;&#1080;&#1084;&#1080;&#1089;&#1103;" TargetMode="External"/><Relationship Id="rId2" Type="http://schemas.openxmlformats.org/officeDocument/2006/relationships/hyperlink" Target="1.%20&#1040;&#1074;&#1090;&#1086;&#1088;&#1089;&#1082;&#1080;&#1077;%20&#1084;&#1077;&#1090;&#1086;&#1076;&#1080;&#1095;&#1077;&#1089;&#1082;&#1080;&#1077;%20&#1088;&#1072;&#1079;&#1088;&#1072;&#1073;&#1086;&#1090;&#1082;&#1080;%20&#1087;&#1086;%20&#1087;&#1088;&#1077;&#1076;&#1084;&#1077;&#1090;&#1072;&#1084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3.%20&#1042;&#1099;&#1089;&#1090;&#1091;&#1087;&#1083;&#1077;&#1085;&#1080;&#1077;%20&#1085;&#1072;%20&#1089;&#1077;&#1084;&#1080;&#1085;&#1072;&#1088;&#1072;&#1093;,%20&#1082;&#1091;&#1088;&#1089;&#1072;&#1093;" TargetMode="External"/><Relationship Id="rId4" Type="http://schemas.openxmlformats.org/officeDocument/2006/relationships/hyperlink" Target="4.%20&#1055;&#1088;&#1086;&#1077;&#1082;&#1090;&#1085;&#1086;-&#1080;&#1089;&#1089;&#1083;&#1077;&#1076;&#1086;&#1074;&#1072;&#1090;&#1077;&#1083;&#1100;&#1089;&#1082;&#1072;&#1103;%20&#1076;&#1077;&#1103;&#1090;&#1077;&#1083;&#1100;&#1085;&#1086;&#1089;&#1090;&#1100;%20&#1096;&#1082;&#1086;&#1083;&#1100;&#1085;&#1080;&#1082;&#1086;&#1074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1.%20&#1040;&#1074;&#1090;&#1086;&#1088;&#1089;&#1082;&#1080;&#1077;%20&#1084;&#1077;&#1090;&#1086;&#1076;&#1080;&#1095;&#1077;&#1089;&#1082;&#1080;&#1077;%20&#1088;&#1072;&#1079;&#1088;&#1072;&#1073;&#1086;&#1090;&#1082;&#1080;%20&#1087;&#1086;%20&#1087;&#1088;&#1077;&#1076;&#1084;&#1077;&#1090;&#1072;&#1084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презентация общественности и профессиональному сообществу результатов педагогической деятельности учителя математики МБОУ «ВСОШ №14»г.Улан-Удэ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Норбоевой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Т.Д.</a:t>
            </a:r>
          </a:p>
          <a:p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                            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               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9715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209152"/>
          </a:xfrm>
        </p:spPr>
        <p:txBody>
          <a:bodyPr/>
          <a:lstStyle/>
          <a:p>
            <a:r>
              <a:rPr lang="ru-RU" sz="2000" dirty="0" smtClean="0"/>
              <a:t>Общественные организации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38673"/>
            <a:ext cx="2726661" cy="247141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91" y="1766847"/>
            <a:ext cx="2296809" cy="23762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1719271"/>
            <a:ext cx="2808312" cy="2471416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91" y="4365104"/>
            <a:ext cx="2294235" cy="1969409"/>
          </a:xfrm>
          <a:prstGeom prst="rect">
            <a:avLst/>
          </a:prstGeom>
        </p:spPr>
      </p:pic>
      <p:pic>
        <p:nvPicPr>
          <p:cNvPr id="10" name="Объект 4">
            <a:extLst>
              <a:ext uri="{FF2B5EF4-FFF2-40B4-BE49-F238E27FC236}">
                <a16:creationId xmlns="" xmlns:a16="http://schemas.microsoft.com/office/drawing/2014/main" id="{D88EF601-24D7-4678-8B82-0A9190648F0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2" y="4365103"/>
            <a:ext cx="2808312" cy="196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84505"/>
            <a:ext cx="2736304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Библиотека им. И. Калашникова ,  БГУ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3" y="1535113"/>
            <a:ext cx="2403555" cy="24630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84168" y="1535113"/>
            <a:ext cx="2602632" cy="24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54" y="3998119"/>
            <a:ext cx="2384854" cy="2376264"/>
          </a:xfrm>
          <a:prstGeom prst="rect">
            <a:avLst/>
          </a:prstGeom>
        </p:spPr>
      </p:pic>
      <p:pic>
        <p:nvPicPr>
          <p:cNvPr id="10" name="Объект 10">
            <a:extLst>
              <a:ext uri="{FF2B5EF4-FFF2-40B4-BE49-F238E27FC236}">
                <a16:creationId xmlns:a16="http://schemas.microsoft.com/office/drawing/2014/main" xmlns="" id="{6CC83268-3962-4B75-A11F-AAC87833E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980" y="3933056"/>
            <a:ext cx="260263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45" y="1535114"/>
            <a:ext cx="2945086" cy="2463006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56" y="3998119"/>
            <a:ext cx="295227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35682"/>
              </p:ext>
            </p:extLst>
          </p:nvPr>
        </p:nvGraphicFramePr>
        <p:xfrm>
          <a:off x="0" y="764704"/>
          <a:ext cx="9144002" cy="418421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42911"/>
                <a:gridCol w="8501091"/>
              </a:tblGrid>
              <a:tr h="8368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ПРИЛОЖЕНИЯ</a:t>
                      </a:r>
                      <a:endParaRPr lang="ru-RU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6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Авторские методические разработки</a:t>
                      </a: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ru-RU" sz="20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</a:t>
                      </a: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6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Воспитательная работа с обучающимися</a:t>
                      </a: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ru-RU" sz="20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</a:t>
                      </a: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6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Проектная деятельность</a:t>
                      </a:r>
                      <a:r>
                        <a:rPr lang="ru-RU" sz="2000" kern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</a:t>
                      </a: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6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Выступление на семинарах, курсах</a:t>
                      </a:r>
                      <a:endParaRPr lang="ru-RU" sz="20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20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466171"/>
            <a:ext cx="8964488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24.05.1961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МЕСТО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МБОУ «Вечерняя (сменная) общеобразовательная школа №14»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ДОЛЖНОСТЬ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учитель математики и физики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КВАЛИФИКАЦИОННАЯ КАТЕГОРИЯ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высшая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ПРОФЕССИОНАЛЬНОЕ ОБРАЗОВАНИЕ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Окончила: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1983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–БГПИ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им.Д.Банзарова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присвоена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квалификация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учитель математики и физики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ТРУДОВОЙ И ПЕДАГОГИЧЕСКИЙ СТАЖ РАБОТЫ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 1983 г-2013г –учитель математики МБОУ «СОШ №4»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С 2013- по настоящее время – учитель математики и физики  МБОУ «ВСОШ№14»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присвоена первая квалификационная категория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 педагогической 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 01.09.2019 г. -36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Стаж работы в данной школе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 01.09.2019 г. -7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67352"/>
              </p:ext>
            </p:extLst>
          </p:nvPr>
        </p:nvGraphicFramePr>
        <p:xfrm>
          <a:off x="0" y="0"/>
          <a:ext cx="9144000" cy="592932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57224"/>
                <a:gridCol w="8286776"/>
              </a:tblGrid>
              <a:tr h="10505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профессиональных достижениях учителя</a:t>
                      </a:r>
                      <a:endParaRPr lang="ru-RU" sz="2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Учебные достижения обучающихся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80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Внеурочная деятельность обучающихся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0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Приобретение обучающимися позитивного социального опыта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007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Использование современных образовательных технологий, в том числе информационно-коммуникационных, в процессе обучения предмету и в воспитательной работе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57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 action="ppaction://hlinkfile"/>
                        </a:rPr>
                        <a:t>Собственная методическая система учителя, апробированная в профессиональном сообществе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80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" action="ppaction://noaction"/>
                        </a:rPr>
                        <a:t>Профессиональное развитие учителя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10319270"/>
              </p:ext>
            </p:extLst>
          </p:nvPr>
        </p:nvGraphicFramePr>
        <p:xfrm>
          <a:off x="-47465" y="116632"/>
          <a:ext cx="9144000" cy="330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0" y="3429000"/>
          <a:ext cx="911446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8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конкурсов грантов в форме субсидий на реализацию социальных проектов для молодежи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– «Выбери жизнь»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 «За решеткой женские глаза»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 «Вернуть маму»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чистого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«Путь к себе, счастливой»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1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2016г-  «Самый классный ,классный»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2018г-Республиканская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  УИС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2019г-Республиканская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   УИС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2019г-Республиканская НПК педагогов    УИС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2020г-Республиканская НПК педагогов  г . Улан-Удэ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hlinkClick r:id="" action="ppaction://noaction"/>
          </p:cNvPr>
          <p:cNvSpPr>
            <a:spLocks noGrp="1"/>
          </p:cNvSpPr>
          <p:nvPr>
            <p:ph type="title"/>
          </p:nvPr>
        </p:nvSpPr>
        <p:spPr>
          <a:xfrm>
            <a:off x="479283" y="260648"/>
            <a:ext cx="8229600" cy="11430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семинарах,  конференциях , конкурсах.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9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Школа-как ресурсный центр социального партнерства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2435" y="1427206"/>
            <a:ext cx="4038600" cy="4525963"/>
          </a:xfrm>
        </p:spPr>
        <p:txBody>
          <a:bodyPr/>
          <a:lstStyle/>
          <a:p>
            <a:r>
              <a:rPr lang="ru-RU" dirty="0" smtClean="0"/>
              <a:t>Центр Культуры и </a:t>
            </a:r>
          </a:p>
          <a:p>
            <a:r>
              <a:rPr lang="ru-RU" dirty="0" smtClean="0"/>
              <a:t>Досуга при Администрации г. Улан-Удэ</a:t>
            </a:r>
          </a:p>
          <a:p>
            <a:r>
              <a:rPr lang="ru-RU" dirty="0" smtClean="0"/>
              <a:t>Библиотека им. </a:t>
            </a:r>
            <a:r>
              <a:rPr lang="ru-RU" dirty="0" err="1" smtClean="0"/>
              <a:t>И.Калашникова</a:t>
            </a:r>
            <a:endParaRPr lang="ru-RU" dirty="0" smtClean="0"/>
          </a:p>
          <a:p>
            <a:r>
              <a:rPr lang="ru-RU" dirty="0" smtClean="0"/>
              <a:t>Ассоциация приемных семей</a:t>
            </a:r>
          </a:p>
          <a:p>
            <a:r>
              <a:rPr lang="ru-RU" dirty="0" smtClean="0"/>
              <a:t>О.О. «Семья»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РЦНТ</a:t>
            </a:r>
          </a:p>
          <a:p>
            <a:r>
              <a:rPr lang="ru-RU" dirty="0" smtClean="0"/>
              <a:t> ГРД Т им .</a:t>
            </a:r>
            <a:r>
              <a:rPr lang="ru-RU" dirty="0" err="1" smtClean="0"/>
              <a:t>Н.Бестужева</a:t>
            </a:r>
            <a:endParaRPr lang="ru-RU" dirty="0" smtClean="0"/>
          </a:p>
          <a:p>
            <a:r>
              <a:rPr lang="ru-RU" dirty="0" smtClean="0"/>
              <a:t>БГУ </a:t>
            </a:r>
          </a:p>
          <a:p>
            <a:r>
              <a:rPr lang="ru-RU" dirty="0" smtClean="0"/>
              <a:t>Общественные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31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Театр танца и песни Байкал</a:t>
            </a:r>
            <a:endParaRPr lang="ru-RU" sz="3600" b="1" dirty="0"/>
          </a:p>
        </p:txBody>
      </p:sp>
      <p:pic>
        <p:nvPicPr>
          <p:cNvPr id="5" name="Picture 2" descr="C:\Users\titzh\Desktop\норбоева т.д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379767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7" name="Picture 1" descr="C:\Users\Админ\Desktop\2018\_Qo979NGXY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429024" cy="2364015"/>
          </a:xfrm>
          <a:prstGeom prst="rect">
            <a:avLst/>
          </a:prstGeom>
          <a:noFill/>
        </p:spPr>
      </p:pic>
      <p:pic>
        <p:nvPicPr>
          <p:cNvPr id="39938" name="Picture 2" descr="C:\Users\Админ\Desktop\2018\CzSoncnI3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3714776" cy="2607442"/>
          </a:xfrm>
          <a:prstGeom prst="rect">
            <a:avLst/>
          </a:prstGeom>
          <a:noFill/>
        </p:spPr>
      </p:pic>
      <p:pic>
        <p:nvPicPr>
          <p:cNvPr id="39939" name="Picture 3" descr="C:\Users\Админ\Desktop\2018\wlzJ6WSqp2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33710"/>
            <a:ext cx="3149022" cy="24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Творческие коллективы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2081819"/>
            <a:ext cx="3868340" cy="2670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3191" y="2096301"/>
            <a:ext cx="3887391" cy="252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9572"/>
            <a:ext cx="3868340" cy="2919411"/>
          </a:xfrm>
        </p:spPr>
      </p:pic>
      <p:pic>
        <p:nvPicPr>
          <p:cNvPr id="9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1" y="1268760"/>
            <a:ext cx="3746227" cy="2919411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833664"/>
            <a:ext cx="38683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181" y="4077072"/>
            <a:ext cx="374622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582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275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деятельность</vt:lpstr>
      <vt:lpstr>Выступление на семинарах,  конференциях , конкурсах.</vt:lpstr>
      <vt:lpstr>Школа-как ресурсный центр социального партнерства </vt:lpstr>
      <vt:lpstr>Театр танца и песни Байкал</vt:lpstr>
      <vt:lpstr>Творческие коллективы</vt:lpstr>
      <vt:lpstr>Общественные организации</vt:lpstr>
      <vt:lpstr>Библиотека им. И. Калашникова ,  БГУ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решеткой женские глаза</dc:title>
  <dc:creator>evgenie tit</dc:creator>
  <cp:lastModifiedBy>Мальцева</cp:lastModifiedBy>
  <cp:revision>80</cp:revision>
  <dcterms:created xsi:type="dcterms:W3CDTF">2017-10-24T01:09:24Z</dcterms:created>
  <dcterms:modified xsi:type="dcterms:W3CDTF">2020-05-13T12:05:54Z</dcterms:modified>
</cp:coreProperties>
</file>